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3" r:id="rId3"/>
    <p:sldId id="295" r:id="rId4"/>
    <p:sldId id="299" r:id="rId5"/>
    <p:sldId id="300" r:id="rId6"/>
    <p:sldId id="297" r:id="rId7"/>
    <p:sldId id="298" r:id="rId8"/>
    <p:sldId id="294" r:id="rId9"/>
    <p:sldId id="307" r:id="rId10"/>
    <p:sldId id="304" r:id="rId11"/>
    <p:sldId id="306" r:id="rId12"/>
    <p:sldId id="258" r:id="rId13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Objects="1"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2556" y="-9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134E7-1196-4289-A949-98C8E8B91B76}" type="datetimeFigureOut">
              <a:rPr lang="hu-HU" smtClean="0"/>
              <a:pPr/>
              <a:t>2020. 06. 22.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CE0DB-5082-4FDF-AA38-D644A08CC97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6064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2020. 06. 22.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4881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2020. 06. 22.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2020. 06. 22.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035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2020. 06. 22.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40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Click to edit Master text styles</a:t>
            </a:r>
          </a:p>
          <a:p>
            <a:pPr lvl="1"/>
            <a:r>
              <a:rPr lang="hu-HU" dirty="0"/>
              <a:t>Second level</a:t>
            </a:r>
          </a:p>
          <a:p>
            <a:pPr lvl="2"/>
            <a:r>
              <a:rPr lang="hu-HU" dirty="0"/>
              <a:t>Third level</a:t>
            </a:r>
          </a:p>
          <a:p>
            <a:pPr lvl="3"/>
            <a:r>
              <a:rPr lang="hu-HU" dirty="0"/>
              <a:t>Fourth level</a:t>
            </a:r>
          </a:p>
          <a:p>
            <a:pPr lvl="4"/>
            <a:r>
              <a:rPr lang="hu-HU" dirty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2020. 06. 22.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2020. 06. 22.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2020. 06. 22.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2020. 06. 22.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2020. 06. 22.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2020. 06. 22.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17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2020. 06. 22.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2020. 06. 22.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pPr/>
              <a:t>2020. 06. 22.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6" y="0"/>
            <a:ext cx="9142569" cy="6857998"/>
          </a:xfrm>
          <a:prstGeom prst="rect">
            <a:avLst/>
          </a:prstGeom>
        </p:spPr>
      </p:pic>
      <p:pic>
        <p:nvPicPr>
          <p:cNvPr id="8" name="Picture 8" descr="prezentacio_2020_beliv_bg_ME.jpg"/>
          <p:cNvPicPr>
            <a:picLocks noChangeAspect="1"/>
          </p:cNvPicPr>
          <p:nvPr userDrawn="1"/>
        </p:nvPicPr>
        <p:blipFill rotWithShape="1">
          <a:blip r:embed="rId18"/>
          <a:srcRect t="83305"/>
          <a:stretch/>
        </p:blipFill>
        <p:spPr>
          <a:xfrm>
            <a:off x="-1016" y="5715008"/>
            <a:ext cx="9145016" cy="114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50" r:id="rId13"/>
    <p:sldLayoutId id="2147483656" r:id="rId14"/>
    <p:sldLayoutId id="214748365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8" y="1638784"/>
            <a:ext cx="7866323" cy="2366280"/>
          </a:xfrm>
        </p:spPr>
        <p:txBody>
          <a:bodyPr/>
          <a:lstStyle/>
          <a:p>
            <a:pPr algn="ctr"/>
            <a:r>
              <a:rPr lang="hu-HU" sz="2400" dirty="0"/>
              <a:t>TOP-5.1.2.-15-SB1-2016-00004 </a:t>
            </a:r>
            <a:br>
              <a:rPr lang="hu-HU" sz="2400" dirty="0"/>
            </a:br>
            <a:r>
              <a:rPr lang="hu-HU" sz="2400" dirty="0"/>
              <a:t>Mátészalka és térsége</a:t>
            </a:r>
            <a:br>
              <a:rPr lang="hu-HU" sz="2400" dirty="0"/>
            </a:br>
            <a:r>
              <a:rPr lang="hu-HU" sz="2400" dirty="0"/>
              <a:t>helyi </a:t>
            </a:r>
            <a:br>
              <a:rPr lang="hu-HU" sz="2400" dirty="0"/>
            </a:br>
            <a:r>
              <a:rPr lang="hu-HU" sz="2400" dirty="0"/>
              <a:t>Foglalkoztatási paktum</a:t>
            </a:r>
            <a:br>
              <a:rPr lang="hu-HU" sz="2400" b="0" dirty="0"/>
            </a:br>
            <a:br>
              <a:rPr lang="hu-HU" sz="2400" b="0" dirty="0"/>
            </a:br>
            <a:br>
              <a:rPr lang="hu-HU" sz="2400" b="0" dirty="0"/>
            </a:b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2753" y="53817"/>
            <a:ext cx="8280920" cy="926976"/>
          </a:xfrm>
        </p:spPr>
        <p:txBody>
          <a:bodyPr/>
          <a:lstStyle/>
          <a:p>
            <a:pPr algn="ctr"/>
            <a:r>
              <a:rPr lang="hu-HU" sz="2400" dirty="0"/>
              <a:t>TOP-5.1.2.-15 </a:t>
            </a:r>
            <a:br>
              <a:rPr lang="hu-HU" sz="2400" dirty="0"/>
            </a:br>
            <a:r>
              <a:rPr lang="hu-HU" sz="2400" dirty="0"/>
              <a:t>Foglalkoztatási együttműködések Mátészalka és térsége</a:t>
            </a:r>
            <a:endParaRPr lang="hu-HU" sz="2400" b="0" dirty="0"/>
          </a:p>
        </p:txBody>
      </p:sp>
      <p:sp>
        <p:nvSpPr>
          <p:cNvPr id="3" name="Téglalap 2"/>
          <p:cNvSpPr/>
          <p:nvPr/>
        </p:nvSpPr>
        <p:spPr>
          <a:xfrm>
            <a:off x="683568" y="1428228"/>
            <a:ext cx="8050105" cy="598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defRPr/>
            </a:pPr>
            <a:endParaRPr lang="hu-HU" sz="2000" b="1" dirty="0">
              <a:latin typeface="Arial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hu-HU" sz="2000" b="1" dirty="0">
                <a:latin typeface="Arial" charset="0"/>
              </a:rPr>
              <a:t>Esélyegyenlőségi szempontok a projekt megvalósítása során:</a:t>
            </a:r>
          </a:p>
          <a:p>
            <a:pPr marL="342900" indent="-342900" algn="just">
              <a:spcBef>
                <a:spcPct val="20000"/>
              </a:spcBef>
              <a:defRPr/>
            </a:pPr>
            <a:endParaRPr lang="hu-HU" sz="1600" b="1" dirty="0">
              <a:latin typeface="Arial" charset="0"/>
            </a:endParaRPr>
          </a:p>
          <a:p>
            <a:pPr marL="514350" indent="-514350" algn="just">
              <a:spcBef>
                <a:spcPct val="20000"/>
              </a:spcBef>
              <a:defRPr/>
            </a:pPr>
            <a:r>
              <a:rPr lang="hu-HU" sz="1600" b="1" i="1" dirty="0">
                <a:latin typeface="Arial" charset="0"/>
              </a:rPr>
              <a:t>2. 	Közlekedési hátrányok leküzdése</a:t>
            </a:r>
          </a:p>
          <a:p>
            <a:pPr marL="514350" indent="-514350" algn="just">
              <a:spcBef>
                <a:spcPct val="20000"/>
              </a:spcBef>
              <a:buAutoNum type="arabicPeriod"/>
              <a:defRPr/>
            </a:pPr>
            <a:endParaRPr lang="hu-HU" sz="1600" dirty="0">
              <a:latin typeface="Arial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r>
              <a:rPr lang="hu-HU" sz="1600" dirty="0">
                <a:latin typeface="Arial" charset="0"/>
              </a:rPr>
              <a:t>A projekt keretében megvalósuló </a:t>
            </a:r>
            <a:r>
              <a:rPr lang="hu-HU" sz="1600" b="1" dirty="0">
                <a:latin typeface="Arial" charset="0"/>
              </a:rPr>
              <a:t>képzések és foglalkoztatások </a:t>
            </a:r>
            <a:r>
              <a:rPr lang="hu-HU" sz="1600" dirty="0">
                <a:latin typeface="Arial" charset="0"/>
              </a:rPr>
              <a:t>vonatkozásában érvényre jut a megyében élők közlekedési hátrányainak leküzdése mobilitási támogatás nyújtásával.  </a:t>
            </a:r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endParaRPr lang="hu-HU" sz="1600" dirty="0">
              <a:latin typeface="Arial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r>
              <a:rPr lang="hu-HU" sz="1600" dirty="0">
                <a:latin typeface="Arial" charset="0"/>
              </a:rPr>
              <a:t>Igénybe vehető mobilitási támogatási formák:</a:t>
            </a:r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endParaRPr lang="hu-HU" sz="1600" dirty="0">
              <a:latin typeface="Arial" charset="0"/>
            </a:endParaRPr>
          </a:p>
          <a:p>
            <a:pPr marL="800100" lvl="1" indent="-34290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u-HU" sz="1600" dirty="0">
                <a:latin typeface="Arial" charset="0"/>
              </a:rPr>
              <a:t> helyközi utazási támogatás</a:t>
            </a:r>
          </a:p>
          <a:p>
            <a:pPr marL="800100" lvl="1" indent="-34290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hu-HU" sz="1600" dirty="0">
              <a:latin typeface="Arial" charset="0"/>
            </a:endParaRPr>
          </a:p>
          <a:p>
            <a:pPr marL="800100" lvl="1" indent="-34290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u-HU" sz="1600" dirty="0">
                <a:latin typeface="Arial" charset="0"/>
              </a:rPr>
              <a:t> lakhatási támogatás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hu-HU" sz="1200" dirty="0">
                <a:latin typeface="Arial" charset="0"/>
              </a:rPr>
              <a:t>  </a:t>
            </a:r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endParaRPr lang="hu-HU" sz="1200" dirty="0">
              <a:latin typeface="Arial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endParaRPr lang="hu-HU" sz="1200" dirty="0">
              <a:latin typeface="Arial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hu-HU" sz="1200" dirty="0">
              <a:latin typeface="Arial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hu-HU" sz="1200" dirty="0">
              <a:latin typeface="Arial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hu-HU" dirty="0">
              <a:latin typeface="Arial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hu-HU" dirty="0">
              <a:latin typeface="Arial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679575" y="2400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hu-HU" altLang="hu-HU" sz="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hu-HU" altLang="hu-HU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544413" y="2879343"/>
            <a:ext cx="1286466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hu-HU" altLang="hu-HU" sz="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hu-HU" altLang="hu-HU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0" y="1322839"/>
            <a:ext cx="896448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709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2753" y="53817"/>
            <a:ext cx="8280920" cy="926976"/>
          </a:xfrm>
        </p:spPr>
        <p:txBody>
          <a:bodyPr/>
          <a:lstStyle/>
          <a:p>
            <a:pPr algn="ctr"/>
            <a:r>
              <a:rPr lang="hu-HU" sz="2400" dirty="0"/>
              <a:t>TOP-5.1.2.-15 </a:t>
            </a:r>
            <a:br>
              <a:rPr lang="hu-HU" sz="2400" dirty="0"/>
            </a:br>
            <a:r>
              <a:rPr lang="hu-HU" sz="2400" dirty="0"/>
              <a:t>Foglalkoztatási együttműködések Mátészalka és térsége</a:t>
            </a:r>
            <a:endParaRPr lang="hu-HU" sz="2400" b="0" dirty="0"/>
          </a:p>
        </p:txBody>
      </p:sp>
      <p:sp>
        <p:nvSpPr>
          <p:cNvPr id="3" name="Téglalap 2"/>
          <p:cNvSpPr/>
          <p:nvPr/>
        </p:nvSpPr>
        <p:spPr>
          <a:xfrm>
            <a:off x="452753" y="1428228"/>
            <a:ext cx="8280920" cy="478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defRPr/>
            </a:pPr>
            <a:endParaRPr lang="hu-HU" sz="2000" b="1" dirty="0">
              <a:latin typeface="Arial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hu-HU" sz="2000" b="1" dirty="0">
                <a:latin typeface="Arial" charset="0"/>
              </a:rPr>
              <a:t>Esélyegyenlőségi szempontok a projekt megvalósítása során:</a:t>
            </a:r>
          </a:p>
          <a:p>
            <a:pPr marL="342900" indent="-342900" algn="just">
              <a:spcBef>
                <a:spcPct val="20000"/>
              </a:spcBef>
              <a:defRPr/>
            </a:pPr>
            <a:endParaRPr lang="hu-HU" sz="1200" dirty="0">
              <a:latin typeface="Arial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hu-HU" sz="1600" b="1" i="1" dirty="0">
                <a:latin typeface="Arial" charset="0"/>
              </a:rPr>
              <a:t>3. 	Gyermekfelügyelet, hozzátartozó gondozásának biztosítása 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Tx/>
              <a:buChar char="-"/>
              <a:defRPr/>
            </a:pPr>
            <a:endParaRPr lang="hu-HU" sz="1600" dirty="0">
              <a:latin typeface="Arial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Tx/>
              <a:buChar char="-"/>
              <a:defRPr/>
            </a:pPr>
            <a:r>
              <a:rPr lang="hu-HU" sz="1600" dirty="0">
                <a:latin typeface="Arial" charset="0"/>
              </a:rPr>
              <a:t>Képzéseinket, illetve munkaerő-piaci szolgáltatásainak olyan álláskeresők számára is elérhetővé tesszük, akik kisgyermekük, hozzátartozóik  gondozását, ápolását látják el.  Az álláskereső számára az igényelt képzés, szolgáltatás ideje alatt a kisgyermek, hozzátartozó gondozásának, ápolásával  felmerülő plusz költséget megtérítjük. </a:t>
            </a:r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endParaRPr lang="hu-HU" sz="1200" dirty="0">
              <a:latin typeface="Arial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endParaRPr lang="hu-HU" sz="1200" dirty="0">
              <a:latin typeface="Arial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hu-HU" sz="1200" dirty="0">
              <a:latin typeface="Arial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hu-HU" sz="1200" dirty="0">
              <a:latin typeface="Arial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hu-HU" dirty="0">
              <a:latin typeface="Arial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hu-HU" dirty="0">
              <a:latin typeface="Arial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679575" y="2400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hu-HU" altLang="hu-HU" sz="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hu-HU" altLang="hu-HU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544413" y="2879343"/>
            <a:ext cx="1286466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hu-HU" altLang="hu-HU" sz="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hu-HU" altLang="hu-HU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0" y="1322839"/>
            <a:ext cx="896448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709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2016224"/>
          </a:xfrm>
        </p:spPr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FIGYELMET!</a:t>
            </a: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2753" y="53817"/>
            <a:ext cx="8280920" cy="926976"/>
          </a:xfrm>
        </p:spPr>
        <p:txBody>
          <a:bodyPr/>
          <a:lstStyle/>
          <a:p>
            <a:pPr algn="ctr"/>
            <a:r>
              <a:rPr lang="hu-HU" sz="2400" dirty="0"/>
              <a:t>Terület- és Településfejlesztési Operatív Program (TOP) keretében megvalósuló projektekről általánosságban</a:t>
            </a:r>
            <a:br>
              <a:rPr lang="hu-HU" sz="2400" dirty="0"/>
            </a:br>
            <a:endParaRPr lang="hu-HU" sz="2400" b="0" dirty="0"/>
          </a:p>
        </p:txBody>
      </p:sp>
      <p:sp>
        <p:nvSpPr>
          <p:cNvPr id="3" name="Téglalap 2"/>
          <p:cNvSpPr/>
          <p:nvPr/>
        </p:nvSpPr>
        <p:spPr>
          <a:xfrm>
            <a:off x="474453" y="1997839"/>
            <a:ext cx="8274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251520" y="1268760"/>
            <a:ext cx="8352929" cy="5027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Célként jelenik meg, hogy a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létrejövő és/vagy már működő foglalkoztatási együttműködések, partnerségek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(paktumok) hozzájussanak azon forrásokhoz, melyek segítségével - kialakított stratégiájuk mentén - képzési és foglalkoztatási programjaikat megvalósíthatják.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Ezen intézkedéssel támogatásban részesülnek a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megyei és helyi szinten kialakult foglalkoztatási együttműködések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partnerségek azon tevékenysége, melyek munkaerő-piacuk bővítéséhez, célcsoportjaik képzéséhez, elhelyezkedéséhez és a szereplők együttműködésének erősítéséhez szükségesek.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Megvalósítás kétszintű beavatkozás keretében: megyei és helyi szinten.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támogatás célja, hogy megyei szinten átfogó, országos paktum-rendszer jöjjön létre, melynek alapjait a helyi megállapodások alkotják.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225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2753" y="53816"/>
            <a:ext cx="8280920" cy="1214943"/>
          </a:xfrm>
        </p:spPr>
        <p:txBody>
          <a:bodyPr/>
          <a:lstStyle/>
          <a:p>
            <a:pPr algn="ctr"/>
            <a:r>
              <a:rPr lang="hu-HU" sz="2400" dirty="0"/>
              <a:t>TOP-5.1.2.-15 </a:t>
            </a:r>
            <a:br>
              <a:rPr lang="hu-HU" sz="2400" dirty="0"/>
            </a:br>
            <a:r>
              <a:rPr lang="hu-HU" sz="2400" dirty="0"/>
              <a:t>Foglalkoztatási együttműködések Mátészalka és térsége</a:t>
            </a:r>
            <a:br>
              <a:rPr lang="hu-HU" sz="2400" b="0" dirty="0"/>
            </a:br>
            <a:br>
              <a:rPr lang="hu-HU" sz="2400" b="0" dirty="0"/>
            </a:br>
            <a:br>
              <a:rPr lang="hu-HU" sz="2400" dirty="0"/>
            </a:br>
            <a:endParaRPr lang="hu-HU" sz="2400" b="0" dirty="0"/>
          </a:p>
        </p:txBody>
      </p:sp>
      <p:sp>
        <p:nvSpPr>
          <p:cNvPr id="3" name="Téglalap 2"/>
          <p:cNvSpPr/>
          <p:nvPr/>
        </p:nvSpPr>
        <p:spPr>
          <a:xfrm>
            <a:off x="474453" y="1997839"/>
            <a:ext cx="8274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80744" y="1616888"/>
            <a:ext cx="8352929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lnSpc>
                <a:spcPct val="150000"/>
              </a:lnSpc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Kedvezményezett: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Szabolcs 05. Önkormányzati Területfejlesztési Társulás</a:t>
            </a:r>
          </a:p>
          <a:p>
            <a:pPr lvl="0" algn="just" defTabSz="914400">
              <a:lnSpc>
                <a:spcPct val="150000"/>
              </a:lnSpc>
            </a:pPr>
            <a:endParaRPr kumimoji="0" lang="hu-H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Konzorciumi partner</a:t>
            </a:r>
            <a:r>
              <a:rPr kumimoji="0" lang="hu-H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Szabolcs-Szatmár-Bereg</a:t>
            </a:r>
            <a:r>
              <a:rPr kumimoji="0" lang="hu-HU" sz="20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Megyei Kormányhivatal</a:t>
            </a:r>
          </a:p>
          <a:p>
            <a:pPr lvl="0" algn="just" defTabSz="914400">
              <a:lnSpc>
                <a:spcPct val="150000"/>
              </a:lnSpc>
            </a:pPr>
            <a:endParaRPr kumimoji="0" lang="hu-H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>
              <a:lnSpc>
                <a:spcPct val="150000"/>
              </a:lnSpc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projekt összköltsége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: 350.000.000,- Ft</a:t>
            </a:r>
          </a:p>
          <a:p>
            <a:pPr algn="just" defTabSz="914400">
              <a:lnSpc>
                <a:spcPct val="150000"/>
              </a:lnSpc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>
              <a:lnSpc>
                <a:spcPct val="150000"/>
              </a:lnSpc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projekt forrása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 Európai Szociális Alap és Magyarország költségvetésének társfinanszírozása által biztosított.</a:t>
            </a:r>
          </a:p>
          <a:p>
            <a:pPr algn="just" defTabSz="914400">
              <a:lnSpc>
                <a:spcPct val="150000"/>
              </a:lnSpc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>
              <a:lnSpc>
                <a:spcPct val="150000"/>
              </a:lnSpc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projekt időtartama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: 2017 március 01. – 2021. február 28.</a:t>
            </a:r>
          </a:p>
          <a:p>
            <a:pPr lvl="0" algn="just" defTabSz="914400">
              <a:lnSpc>
                <a:spcPct val="150000"/>
              </a:lnSpc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652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2753" y="53817"/>
            <a:ext cx="8280920" cy="926976"/>
          </a:xfrm>
        </p:spPr>
        <p:txBody>
          <a:bodyPr/>
          <a:lstStyle/>
          <a:p>
            <a:pPr algn="ctr"/>
            <a:r>
              <a:rPr lang="hu-HU" sz="2400" dirty="0"/>
              <a:t>TOP-5.1.2.-15 </a:t>
            </a:r>
            <a:br>
              <a:rPr lang="hu-HU" sz="2400" dirty="0"/>
            </a:br>
            <a:r>
              <a:rPr lang="hu-HU" sz="2400" dirty="0"/>
              <a:t>Foglalkoztatási együttműködések Mátészalka és térsége</a:t>
            </a:r>
            <a:br>
              <a:rPr lang="hu-HU" sz="2400" dirty="0"/>
            </a:br>
            <a:br>
              <a:rPr lang="hu-HU" sz="2400" dirty="0"/>
            </a:br>
            <a:br>
              <a:rPr lang="hu-HU" sz="2400" dirty="0"/>
            </a:br>
            <a:endParaRPr lang="hu-HU" sz="2400" b="0" dirty="0"/>
          </a:p>
        </p:txBody>
      </p:sp>
      <p:sp>
        <p:nvSpPr>
          <p:cNvPr id="3" name="Téglalap 2"/>
          <p:cNvSpPr/>
          <p:nvPr/>
        </p:nvSpPr>
        <p:spPr>
          <a:xfrm>
            <a:off x="-2844824" y="1813173"/>
            <a:ext cx="8274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64720" y="1316178"/>
            <a:ext cx="8568953" cy="866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projekt célcsoportja az álláskeresők</a:t>
            </a:r>
            <a:r>
              <a:rPr kumimoji="0" lang="hu-HU" sz="16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oldaláról</a:t>
            </a:r>
            <a:endParaRPr kumimoji="0" lang="hu-HU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47825" y="26209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943100" algn="l"/>
              </a:tabLst>
            </a:pPr>
            <a:r>
              <a:rPr kumimoji="0" lang="hu-HU" altLang="hu-H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hu-HU" altLang="hu-HU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943100" algn="l"/>
              </a:tabLst>
            </a:pPr>
            <a:r>
              <a:rPr kumimoji="0" lang="hu-HU" altLang="hu-H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969908"/>
              </p:ext>
            </p:extLst>
          </p:nvPr>
        </p:nvGraphicFramePr>
        <p:xfrm>
          <a:off x="395537" y="1813173"/>
          <a:ext cx="8280919" cy="4999780"/>
        </p:xfrm>
        <a:graphic>
          <a:graphicData uri="http://schemas.openxmlformats.org/drawingml/2006/table">
            <a:tbl>
              <a:tblPr firstRow="1" firstCol="1" bandRow="1"/>
              <a:tblGrid>
                <a:gridCol w="862165">
                  <a:extLst>
                    <a:ext uri="{9D8B030D-6E8A-4147-A177-3AD203B41FA5}">
                      <a16:colId xmlns:a16="http://schemas.microsoft.com/office/drawing/2014/main" val="3641606771"/>
                    </a:ext>
                  </a:extLst>
                </a:gridCol>
                <a:gridCol w="7418754">
                  <a:extLst>
                    <a:ext uri="{9D8B030D-6E8A-4147-A177-3AD203B41FA5}">
                      <a16:colId xmlns:a16="http://schemas.microsoft.com/office/drawing/2014/main" val="2030983283"/>
                    </a:ext>
                  </a:extLst>
                </a:gridCol>
              </a:tblGrid>
              <a:tr h="360040">
                <a:tc gridSpan="2">
                  <a:txBody>
                    <a:bodyPr/>
                    <a:lstStyle/>
                    <a:p>
                      <a:pPr marL="79375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1943100" algn="l"/>
                        </a:tabLst>
                      </a:pPr>
                      <a:r>
                        <a:rPr lang="hu-HU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Célcsoportok: álláskereső hátrányos helyzetű személyek és inaktívak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855208"/>
                  </a:ext>
                </a:extLst>
              </a:tr>
              <a:tr h="309316">
                <a:tc gridSpan="2">
                  <a:txBody>
                    <a:bodyPr/>
                    <a:lstStyle/>
                    <a:p>
                      <a:pPr marL="79375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1943100" algn="l"/>
                        </a:tabLst>
                      </a:pPr>
                      <a:r>
                        <a:rPr lang="hu-HU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 program szempontjából hátrányos helyzetűnek minősülnek </a:t>
                      </a:r>
                      <a:r>
                        <a:rPr lang="hu-H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(a felsorolás nem jelent prioritást)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229511"/>
                  </a:ext>
                </a:extLst>
              </a:tr>
              <a:tr h="618632">
                <a:tc>
                  <a:txBody>
                    <a:bodyPr/>
                    <a:lstStyle/>
                    <a:p>
                      <a:pPr marL="79375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1943100" algn="l"/>
                        </a:tabLs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9375"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1943100" algn="l"/>
                        </a:tabLs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Alacsony iskolai végzettségűek (legfeljebb általános iskolai végzettség, ISCED 1-2 szakképzés nélkül)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83541"/>
                  </a:ext>
                </a:extLst>
              </a:tr>
              <a:tr h="309316">
                <a:tc>
                  <a:txBody>
                    <a:bodyPr/>
                    <a:lstStyle/>
                    <a:p>
                      <a:pPr marL="79375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1943100" algn="l"/>
                        </a:tabLs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9375"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1943100" algn="l"/>
                        </a:tabLs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 év alatti fiatalok, vagy 30 év alatti pályakezdő álláskeresők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922818"/>
                  </a:ext>
                </a:extLst>
              </a:tr>
              <a:tr h="309316">
                <a:tc>
                  <a:txBody>
                    <a:bodyPr/>
                    <a:lstStyle/>
                    <a:p>
                      <a:pPr marL="79375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1943100" algn="l"/>
                        </a:tabLs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9375"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1943100" algn="l"/>
                        </a:tabLs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 év felettiek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601130"/>
                  </a:ext>
                </a:extLst>
              </a:tr>
              <a:tr h="618632">
                <a:tc>
                  <a:txBody>
                    <a:bodyPr/>
                    <a:lstStyle/>
                    <a:p>
                      <a:pPr marL="79375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1943100" algn="l"/>
                        </a:tabLs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9375"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1943100" algn="l"/>
                        </a:tabLs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GYED-</a:t>
                      </a:r>
                      <a:r>
                        <a:rPr lang="hu-HU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ről</a:t>
                      </a:r>
                      <a:r>
                        <a:rPr lang="hu-H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, GYES-</a:t>
                      </a:r>
                      <a:r>
                        <a:rPr lang="hu-HU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ről</a:t>
                      </a:r>
                      <a:r>
                        <a:rPr lang="hu-H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, ápolási díjról visszatérők, vagy legalább egy gyermeket egyedül nevelő felnőttek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532201"/>
                  </a:ext>
                </a:extLst>
              </a:tr>
              <a:tr h="309316">
                <a:tc>
                  <a:txBody>
                    <a:bodyPr/>
                    <a:lstStyle/>
                    <a:p>
                      <a:pPr marL="79375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1943100" algn="l"/>
                        </a:tabLs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9375"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1943100" algn="l"/>
                        </a:tabLs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Foglalkoztatást helyettesítő támogatásban részesülők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058230"/>
                  </a:ext>
                </a:extLst>
              </a:tr>
              <a:tr h="618632">
                <a:tc>
                  <a:txBody>
                    <a:bodyPr/>
                    <a:lstStyle/>
                    <a:p>
                      <a:pPr marL="79375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1943100" algn="l"/>
                        </a:tabLs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9375"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1943100" algn="l"/>
                        </a:tabLs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Tartós munkanélküliséggel veszélyeztetettek (a munkanélküliségben töltött időtartamba az álláskeresés és a közfoglalkoztatásban történő részvétel időtartama is beszámítható) ­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6627967"/>
                  </a:ext>
                </a:extLst>
              </a:tr>
              <a:tr h="309316">
                <a:tc>
                  <a:txBody>
                    <a:bodyPr/>
                    <a:lstStyle/>
                    <a:p>
                      <a:pPr marL="79375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1943100" algn="l"/>
                        </a:tabLs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9375"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1943100" algn="l"/>
                        </a:tabLs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Megváltozott munkaképességű személyek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4750442"/>
                  </a:ext>
                </a:extLst>
              </a:tr>
              <a:tr h="309316">
                <a:tc>
                  <a:txBody>
                    <a:bodyPr/>
                    <a:lstStyle/>
                    <a:p>
                      <a:pPr marL="79375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1943100" algn="l"/>
                        </a:tabLs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9375"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1943100" algn="l"/>
                        </a:tabLs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Roma nemzetiséghez tartozó személyek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486543"/>
                  </a:ext>
                </a:extLst>
              </a:tr>
              <a:tr h="309316">
                <a:tc gridSpan="2">
                  <a:txBody>
                    <a:bodyPr/>
                    <a:lstStyle/>
                    <a:p>
                      <a:pPr marL="79375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1943100" algn="l"/>
                        </a:tabLst>
                      </a:pPr>
                      <a:r>
                        <a:rPr lang="hu-HU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Inaktívak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538427"/>
                  </a:ext>
                </a:extLst>
              </a:tr>
              <a:tr h="309316">
                <a:tc>
                  <a:txBody>
                    <a:bodyPr/>
                    <a:lstStyle/>
                    <a:p>
                      <a:pPr marL="79375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1943100" algn="l"/>
                        </a:tabLs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9375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1943100" algn="l"/>
                        </a:tabLs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Inaktívak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045452"/>
                  </a:ext>
                </a:extLst>
              </a:tr>
              <a:tr h="309316">
                <a:tc>
                  <a:txBody>
                    <a:bodyPr/>
                    <a:lstStyle/>
                    <a:p>
                      <a:pPr marL="79375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1943100" algn="l"/>
                        </a:tabLs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9375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  <a:tab pos="1943100" algn="l"/>
                        </a:tabLs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Közfoglalkoztatottak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647825" y="26209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943100" algn="l"/>
              </a:tabLst>
            </a:pPr>
            <a:r>
              <a:rPr kumimoji="0" lang="hu-HU" altLang="hu-H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hu-HU" altLang="hu-HU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943100" algn="l"/>
              </a:tabLst>
            </a:pPr>
            <a:r>
              <a:rPr kumimoji="0" lang="hu-HU" altLang="hu-H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542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2753" y="53817"/>
            <a:ext cx="8280920" cy="926976"/>
          </a:xfrm>
        </p:spPr>
        <p:txBody>
          <a:bodyPr/>
          <a:lstStyle/>
          <a:p>
            <a:pPr algn="ctr"/>
            <a:r>
              <a:rPr lang="hu-HU" sz="2400" dirty="0"/>
              <a:t>TOP-5.1.2.-15 </a:t>
            </a:r>
            <a:br>
              <a:rPr lang="hu-HU" sz="2400" dirty="0"/>
            </a:br>
            <a:r>
              <a:rPr lang="hu-HU" sz="2400" dirty="0"/>
              <a:t>Foglalkoztatási együttműködések Mátészalka és térsége</a:t>
            </a:r>
            <a:br>
              <a:rPr lang="hu-HU" sz="2400" dirty="0"/>
            </a:br>
            <a:br>
              <a:rPr lang="hu-HU" sz="2400" dirty="0"/>
            </a:br>
            <a:br>
              <a:rPr lang="hu-HU" sz="2400" dirty="0"/>
            </a:br>
            <a:endParaRPr lang="hu-HU" sz="2400" b="0" dirty="0"/>
          </a:p>
        </p:txBody>
      </p:sp>
      <p:sp>
        <p:nvSpPr>
          <p:cNvPr id="3" name="Téglalap 2"/>
          <p:cNvSpPr/>
          <p:nvPr/>
        </p:nvSpPr>
        <p:spPr>
          <a:xfrm>
            <a:off x="-2844824" y="1813173"/>
            <a:ext cx="8274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79512" y="1196838"/>
            <a:ext cx="856895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projekt célcsoportja a projektbe</a:t>
            </a:r>
            <a:r>
              <a:rPr kumimoji="0" lang="hu-HU" sz="20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belépni kívánó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szervezetek oldaláról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képző intézmények</a:t>
            </a:r>
            <a:r>
              <a:rPr kumimoji="0" lang="hu-HU" sz="200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(felnőttképzési engedéllyel)</a:t>
            </a:r>
          </a:p>
          <a:p>
            <a:pPr marL="342900" marR="0" lvl="0" indent="-34290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000" kern="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gazdasági társaságok</a:t>
            </a:r>
          </a:p>
          <a:p>
            <a:pPr marL="342900" marR="0" lvl="0" indent="-34290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állami szervezetek</a:t>
            </a:r>
            <a:endParaRPr lang="hu-HU" sz="2000" kern="0" baseline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200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civil szervezetek</a:t>
            </a:r>
          </a:p>
          <a:p>
            <a:pPr marL="342900" marR="0" lvl="0" indent="-34290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önkormányzatok</a:t>
            </a:r>
          </a:p>
          <a:p>
            <a:pPr marL="342900" marR="0" lvl="0" indent="-34290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200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megye munkaerő-piaci szereplői</a:t>
            </a:r>
          </a:p>
          <a:p>
            <a:pPr marL="342900" marR="0" lvl="0" indent="-3429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hu-HU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47825" y="26209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943100" algn="l"/>
              </a:tabLst>
              <a:defRPr/>
            </a:pPr>
            <a:r>
              <a:rPr kumimoji="0" lang="hu-HU" altLang="hu-HU" sz="1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hu-HU" altLang="hu-HU" sz="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943100" algn="l"/>
              </a:tabLst>
              <a:defRPr/>
            </a:pPr>
            <a:r>
              <a:rPr kumimoji="0" lang="hu-HU" altLang="hu-HU" sz="1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hu-HU" altLang="hu-HU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647825" y="26209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943100" algn="l"/>
              </a:tabLst>
              <a:defRPr/>
            </a:pPr>
            <a:r>
              <a:rPr kumimoji="0" lang="hu-HU" altLang="hu-HU" sz="1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hu-HU" altLang="hu-HU" sz="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943100" algn="l"/>
              </a:tabLst>
              <a:defRPr/>
            </a:pPr>
            <a:r>
              <a:rPr kumimoji="0" lang="hu-HU" altLang="hu-HU" sz="1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hu-HU" altLang="hu-HU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613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2753" y="53817"/>
            <a:ext cx="8280920" cy="926976"/>
          </a:xfrm>
        </p:spPr>
        <p:txBody>
          <a:bodyPr/>
          <a:lstStyle/>
          <a:p>
            <a:pPr algn="ctr"/>
            <a:r>
              <a:rPr lang="hu-HU" sz="2400" dirty="0"/>
              <a:t>TOP-5.1.2.-15 </a:t>
            </a:r>
            <a:br>
              <a:rPr lang="hu-HU" sz="2400" dirty="0"/>
            </a:br>
            <a:r>
              <a:rPr lang="hu-HU" sz="2400" dirty="0"/>
              <a:t>Foglalkoztatási együttműködések Mátészalka és térsége</a:t>
            </a:r>
            <a:br>
              <a:rPr lang="hu-HU" sz="2400" dirty="0"/>
            </a:br>
            <a:endParaRPr lang="hu-HU" sz="2400" b="0" dirty="0"/>
          </a:p>
        </p:txBody>
      </p:sp>
      <p:sp>
        <p:nvSpPr>
          <p:cNvPr id="3" name="Téglalap 2"/>
          <p:cNvSpPr/>
          <p:nvPr/>
        </p:nvSpPr>
        <p:spPr>
          <a:xfrm>
            <a:off x="474453" y="1997839"/>
            <a:ext cx="8274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08736" y="1196838"/>
            <a:ext cx="8568953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Foglalkoztatási megállapodások (paktumok) programrész:</a:t>
            </a:r>
          </a:p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foglalkoztatási paktum létrehozása,</a:t>
            </a:r>
          </a:p>
          <a:p>
            <a:pPr algn="just"/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részletes foglalkoztatási stratégia, akcióterv kidolgozása,</a:t>
            </a:r>
          </a:p>
          <a:p>
            <a:pPr algn="just"/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stratégiai célrendszer megvalósítását szolgáló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projekttervek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kidolgozása,</a:t>
            </a:r>
          </a:p>
          <a:p>
            <a:pPr algn="just"/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munkaerő-piaci, vállalkozásfejlesztési és munkaerő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igényfelmérések elvégzése,</a:t>
            </a:r>
          </a:p>
          <a:p>
            <a:pPr algn="just"/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paktumiroda felállítása, működtetése,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paktumot alapító együttműködési megállapodás aláírása,</a:t>
            </a:r>
          </a:p>
          <a:p>
            <a:pPr algn="just"/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ernyőszervezeti feladatok ellátása,</a:t>
            </a:r>
          </a:p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megyében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működő gazdasági és foglalkoztatási paktumok szakmai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támogatása. </a:t>
            </a:r>
          </a:p>
        </p:txBody>
      </p:sp>
    </p:spTree>
    <p:extLst>
      <p:ext uri="{BB962C8B-B14F-4D97-AF65-F5344CB8AC3E}">
        <p14:creationId xmlns:p14="http://schemas.microsoft.com/office/powerpoint/2010/main" val="3047081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2753" y="53817"/>
            <a:ext cx="8280920" cy="926976"/>
          </a:xfrm>
        </p:spPr>
        <p:txBody>
          <a:bodyPr/>
          <a:lstStyle/>
          <a:p>
            <a:pPr algn="ctr"/>
            <a:r>
              <a:rPr lang="hu-HU" sz="2400" dirty="0"/>
              <a:t>TOP-5.1.2.-15 </a:t>
            </a:r>
            <a:br>
              <a:rPr lang="hu-HU" sz="2400" dirty="0"/>
            </a:br>
            <a:r>
              <a:rPr lang="hu-HU" sz="2400" dirty="0"/>
              <a:t>Foglalkoztatási együttműködések Mátészalka és térsége</a:t>
            </a:r>
            <a:br>
              <a:rPr lang="hu-HU" sz="2400" dirty="0"/>
            </a:br>
            <a:endParaRPr lang="hu-HU" sz="2400" b="0" dirty="0"/>
          </a:p>
        </p:txBody>
      </p:sp>
      <p:sp>
        <p:nvSpPr>
          <p:cNvPr id="3" name="Téglalap 2"/>
          <p:cNvSpPr/>
          <p:nvPr/>
        </p:nvSpPr>
        <p:spPr>
          <a:xfrm>
            <a:off x="474453" y="1997839"/>
            <a:ext cx="8274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08736" y="1196838"/>
            <a:ext cx="8568953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Munkaerő-piaci programokhoz, a célcsoport képzéséhez, foglalkoztatásához kapcsolódó programrész:</a:t>
            </a:r>
          </a:p>
          <a:p>
            <a:endParaRPr lang="hu-HU" dirty="0"/>
          </a:p>
          <a:p>
            <a:pPr algn="just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célcsoportot érintő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képzéshez és foglalkoztatáshoz kapcsolódó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tevékenységek, melyek kizárólag a megyei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kormányhivatal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megvalósításával,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azok szakmai szabályozása szerinti mértékben és időtartamban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valósíthatóak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meg.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>
              <a:lnSpc>
                <a:spcPct val="150000"/>
              </a:lnSpc>
              <a:defRPr/>
            </a:pPr>
            <a:r>
              <a:rPr lang="hu-HU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teljes támogatási keret nagy részét kitevő, a célcsoport</a:t>
            </a:r>
          </a:p>
          <a:p>
            <a:pPr marL="800100" lvl="1" indent="-342900" defTabSz="9144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képzéséhez,</a:t>
            </a:r>
          </a:p>
          <a:p>
            <a:pPr marL="800100" lvl="1" indent="-342900" defTabSz="9144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foglalkoztatásához kapcsolódó</a:t>
            </a:r>
          </a:p>
          <a:p>
            <a:pPr lvl="0" defTabSz="914400">
              <a:lnSpc>
                <a:spcPct val="150000"/>
              </a:lnSpc>
              <a:defRPr/>
            </a:pPr>
            <a:r>
              <a:rPr lang="hu-HU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tevékenységek ellátása:</a:t>
            </a:r>
          </a:p>
          <a:p>
            <a:pPr marL="800100" lvl="1" indent="-342900" defTabSz="9144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u-HU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képzésben</a:t>
            </a:r>
            <a:r>
              <a:rPr lang="hu-HU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történő </a:t>
            </a:r>
            <a:r>
              <a:rPr lang="hu-HU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részvétel támogatása</a:t>
            </a:r>
            <a:r>
              <a:rPr lang="hu-HU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800100" lvl="1" indent="-342900" defTabSz="9144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elhelyezkedést</a:t>
            </a:r>
            <a:r>
              <a:rPr lang="hu-HU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segítő támogatások </a:t>
            </a:r>
            <a:r>
              <a:rPr lang="hu-HU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nyújtása </a:t>
            </a:r>
          </a:p>
          <a:p>
            <a:pPr lvl="1" defTabSz="914400">
              <a:lnSpc>
                <a:spcPct val="150000"/>
              </a:lnSpc>
              <a:defRPr/>
            </a:pPr>
            <a:r>
              <a:rPr lang="hu-HU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(bértámogatás/bérköltség-támogatás),</a:t>
            </a:r>
          </a:p>
          <a:p>
            <a:pPr marL="800100" lvl="1" indent="-342900" defTabSz="9144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munkaerő-piaci szolgáltatások </a:t>
            </a:r>
            <a:r>
              <a:rPr lang="hu-HU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nyújtása. </a:t>
            </a:r>
          </a:p>
        </p:txBody>
      </p:sp>
    </p:spTree>
    <p:extLst>
      <p:ext uri="{BB962C8B-B14F-4D97-AF65-F5344CB8AC3E}">
        <p14:creationId xmlns:p14="http://schemas.microsoft.com/office/powerpoint/2010/main" val="253571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2753" y="53817"/>
            <a:ext cx="8280920" cy="926976"/>
          </a:xfrm>
        </p:spPr>
        <p:txBody>
          <a:bodyPr/>
          <a:lstStyle/>
          <a:p>
            <a:pPr algn="ctr"/>
            <a:r>
              <a:rPr lang="hu-HU" sz="2400" dirty="0"/>
              <a:t>TOP-5.1.2.-15 </a:t>
            </a:r>
            <a:br>
              <a:rPr lang="hu-HU" sz="2400" dirty="0"/>
            </a:br>
            <a:r>
              <a:rPr lang="hu-HU" sz="2400" dirty="0"/>
              <a:t>Foglalkoztatási együttműködések Mátészalka és térsége</a:t>
            </a:r>
            <a:endParaRPr lang="hu-HU" sz="2400" b="0" dirty="0"/>
          </a:p>
        </p:txBody>
      </p:sp>
      <p:sp>
        <p:nvSpPr>
          <p:cNvPr id="3" name="Téglalap 2"/>
          <p:cNvSpPr/>
          <p:nvPr/>
        </p:nvSpPr>
        <p:spPr>
          <a:xfrm>
            <a:off x="459661" y="1484784"/>
            <a:ext cx="82740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Támogatási formák</a:t>
            </a:r>
          </a:p>
          <a:p>
            <a:pPr marL="285750" indent="-285750">
              <a:buFontTx/>
              <a:buChar char="-"/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Képzés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(az adott térségben meglévő, vagy feltárt munkaerő igényekhez mérten támogatható; OKJ-s képzés nem kötelező elvárás)</a:t>
            </a:r>
          </a:p>
          <a:p>
            <a:pPr marL="742950" lvl="1" indent="-285750">
              <a:buFontTx/>
              <a:buChar char="-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képzési költség, </a:t>
            </a:r>
          </a:p>
          <a:p>
            <a:pPr marL="742950" lvl="1" indent="-285750">
              <a:buFontTx/>
              <a:buChar char="-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foglalkoztatás egészségügyi alkalmassági vizsgálat díja,</a:t>
            </a:r>
          </a:p>
          <a:p>
            <a:pPr marL="742950" lvl="1" indent="-285750">
              <a:buFontTx/>
              <a:buChar char="-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helyközi utazás támogatása, </a:t>
            </a:r>
          </a:p>
          <a:p>
            <a:pPr marL="742950" lvl="1" indent="-285750">
              <a:buFontTx/>
              <a:buChar char="-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keresetpótló juttatás,</a:t>
            </a:r>
          </a:p>
          <a:p>
            <a:pPr marL="742950" lvl="1" indent="-285750">
              <a:buFontTx/>
              <a:buChar char="-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gyermekfelügyeleti vagy hozzátartozó ápolási/gondozási díja</a:t>
            </a:r>
          </a:p>
          <a:p>
            <a:pPr marL="285750" lvl="0" indent="-285750">
              <a:buFontTx/>
              <a:buChar char="-"/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Elhelyezkedést segítő támogatások</a:t>
            </a:r>
          </a:p>
          <a:p>
            <a:pPr marL="742950" lvl="1" indent="-285750">
              <a:buFontTx/>
              <a:buChar char="-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bértámogatás (bér és járulék 70%, 8+4 hónap időtartamra),</a:t>
            </a:r>
          </a:p>
          <a:p>
            <a:pPr marL="742950" lvl="1" indent="-285750">
              <a:buFontTx/>
              <a:buChar char="-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bérköltség támogatás(bér és járulék 100%, 8+4 hónap időtartamra, 90 napos munkatapasztalat-szerzés támogatás), </a:t>
            </a:r>
          </a:p>
          <a:p>
            <a:pPr marL="742950" lvl="1" indent="-285750">
              <a:buFontTx/>
              <a:buChar char="-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lakhatási támogatás, </a:t>
            </a:r>
          </a:p>
          <a:p>
            <a:pPr marL="742950" lvl="1" indent="-285750">
              <a:buFontTx/>
              <a:buChar char="-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helyközi utazás támogatása</a:t>
            </a:r>
          </a:p>
          <a:p>
            <a:pPr marL="285750" indent="-285750">
              <a:buFontTx/>
              <a:buChar char="-"/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Munkaerőpiaci szolgáltatás </a:t>
            </a:r>
          </a:p>
          <a:p>
            <a:pPr marL="742950" lvl="1" indent="-285750">
              <a:buFontTx/>
              <a:buChar char="-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gyermekfelügyeleti vagy hozzátartozó ápolási/gondozási díja</a:t>
            </a:r>
          </a:p>
          <a:p>
            <a:pPr algn="just"/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támogatást igénylő munkáltatóknak </a:t>
            </a:r>
            <a:r>
              <a:rPr lang="hu-H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továbbfoglalkoztatást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szükséges vállalni a 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támogatott időszak felével megegyezően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algn="just"/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támogatásoknál a megyei kormányhivatalok szakmai szabályozása, az 1991. évi IV. törvény (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Flt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.), illetve a 6/1996.(VII. 16.) MüM rendelet  előírásai szerint kell eljárni</a:t>
            </a:r>
            <a:endParaRPr kumimoji="0" lang="hu-H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32673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2753" y="53817"/>
            <a:ext cx="8280920" cy="926976"/>
          </a:xfrm>
        </p:spPr>
        <p:txBody>
          <a:bodyPr/>
          <a:lstStyle/>
          <a:p>
            <a:pPr algn="ctr"/>
            <a:r>
              <a:rPr lang="hu-HU" sz="2400" dirty="0"/>
              <a:t>TOP-5.1.2.-15 </a:t>
            </a:r>
            <a:br>
              <a:rPr lang="hu-HU" sz="2400" dirty="0"/>
            </a:br>
            <a:r>
              <a:rPr lang="hu-HU" sz="2400" dirty="0"/>
              <a:t>Foglalkoztatási együttműködések Mátészalka és térsége</a:t>
            </a:r>
            <a:endParaRPr lang="hu-HU" sz="2400" b="0" dirty="0"/>
          </a:p>
        </p:txBody>
      </p:sp>
      <p:sp>
        <p:nvSpPr>
          <p:cNvPr id="3" name="Téglalap 2"/>
          <p:cNvSpPr/>
          <p:nvPr/>
        </p:nvSpPr>
        <p:spPr>
          <a:xfrm>
            <a:off x="611560" y="1322839"/>
            <a:ext cx="8122113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defRPr/>
            </a:pPr>
            <a:endParaRPr lang="hu-HU" sz="2000" b="1" dirty="0">
              <a:latin typeface="Arial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hu-HU" sz="2000" b="1" dirty="0">
                <a:latin typeface="Arial" charset="0"/>
              </a:rPr>
              <a:t>Esélyegyenlőségi szempontok a projekt megvalósítása során:</a:t>
            </a:r>
          </a:p>
          <a:p>
            <a:pPr marL="342900" indent="-342900" algn="just">
              <a:spcBef>
                <a:spcPct val="20000"/>
              </a:spcBef>
              <a:defRPr/>
            </a:pPr>
            <a:endParaRPr lang="hu-HU" sz="2000" b="1" dirty="0">
              <a:latin typeface="Arial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hu-HU" sz="1600" b="1" i="1" dirty="0">
                <a:latin typeface="Arial" charset="0"/>
              </a:rPr>
              <a:t>1.</a:t>
            </a:r>
            <a:r>
              <a:rPr lang="hu-HU" sz="1600" i="1" dirty="0">
                <a:latin typeface="Arial" charset="0"/>
              </a:rPr>
              <a:t> 	</a:t>
            </a:r>
            <a:r>
              <a:rPr lang="hu-HU" sz="1600" b="1" i="1" dirty="0">
                <a:latin typeface="Arial" charset="0"/>
              </a:rPr>
              <a:t>Egyenlő esély mindenki számára</a:t>
            </a:r>
          </a:p>
          <a:p>
            <a:pPr marL="342900" indent="-342900" algn="just">
              <a:spcBef>
                <a:spcPct val="20000"/>
              </a:spcBef>
              <a:defRPr/>
            </a:pPr>
            <a:endParaRPr lang="hu-HU" sz="1600" dirty="0">
              <a:latin typeface="Arial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hu-HU" sz="1600" dirty="0">
                <a:latin typeface="Arial" charset="0"/>
              </a:rPr>
              <a:t>-   A támogatott foglalkoztatás megvalósulásánál </a:t>
            </a:r>
            <a:r>
              <a:rPr lang="hu-HU" sz="1600" b="1" dirty="0">
                <a:latin typeface="Arial" charset="0"/>
              </a:rPr>
              <a:t>egyenlő esélyt </a:t>
            </a:r>
            <a:r>
              <a:rPr lang="hu-HU" sz="1600" dirty="0">
                <a:latin typeface="Arial" charset="0"/>
              </a:rPr>
              <a:t>biztosítunk a nyilvántartásunkban szereplő, projekt célcsoportjába tartozó álláskeresőink számára,  </a:t>
            </a:r>
            <a:r>
              <a:rPr lang="hu-HU" sz="1600" b="1" dirty="0">
                <a:latin typeface="Arial" charset="0"/>
              </a:rPr>
              <a:t>nem, életkor, nemzetiségi hovatartozás, vagy bármiféle munkaerő-piaci hátrányok</a:t>
            </a:r>
            <a:r>
              <a:rPr lang="hu-HU" sz="1600" dirty="0">
                <a:latin typeface="Arial" charset="0"/>
              </a:rPr>
              <a:t> megkülönböztetése nélkül.</a:t>
            </a:r>
          </a:p>
          <a:p>
            <a:pPr marL="342900" indent="-342900" algn="just">
              <a:spcBef>
                <a:spcPct val="20000"/>
              </a:spcBef>
              <a:defRPr/>
            </a:pPr>
            <a:endParaRPr lang="hu-HU" sz="1600" dirty="0">
              <a:latin typeface="Arial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r>
              <a:rPr lang="hu-HU" sz="1600" dirty="0">
                <a:latin typeface="Arial" charset="0"/>
              </a:rPr>
              <a:t>A projekt keretében a célcsoporthoz tartozó álláskeresőink a felmerülő igényeknek megfelelően részt vehetnek valamennyi, projekt által nyújtott eszközeinkben:</a:t>
            </a:r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endParaRPr lang="hu-HU" sz="1600" dirty="0">
              <a:latin typeface="Arial" charset="0"/>
            </a:endParaRPr>
          </a:p>
          <a:p>
            <a:pPr marL="800100" lvl="1" indent="-34290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u-HU" sz="1600" dirty="0">
                <a:latin typeface="Arial" charset="0"/>
              </a:rPr>
              <a:t>munkaerő-piaci szolgáltatásokon (munka-, pálya-, álláskeresési-, rehabilitációs, pszichológiai  tanácsadás)</a:t>
            </a:r>
          </a:p>
          <a:p>
            <a:pPr marL="800100" lvl="1" indent="-34290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u-HU" sz="1600" dirty="0">
                <a:latin typeface="Arial" charset="0"/>
              </a:rPr>
              <a:t>Munkáltatói igényen alapuló képzésen</a:t>
            </a:r>
          </a:p>
          <a:p>
            <a:pPr marL="800100" lvl="1" indent="-34290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u-HU" sz="1600" dirty="0">
                <a:latin typeface="Arial" charset="0"/>
              </a:rPr>
              <a:t>Elsődleges munkaerő-piacon megvalósuló foglalkoztatásban.</a:t>
            </a:r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endParaRPr lang="hu-HU" sz="1200" dirty="0">
              <a:latin typeface="Arial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endParaRPr lang="hu-HU" sz="1200" dirty="0">
              <a:latin typeface="Arial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endParaRPr lang="hu-HU" sz="1200" dirty="0">
              <a:latin typeface="Arial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hu-HU" sz="1200" dirty="0">
              <a:latin typeface="Arial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hu-HU" sz="1200" dirty="0">
              <a:latin typeface="Arial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hu-HU" dirty="0">
              <a:latin typeface="Arial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hu-HU" dirty="0">
              <a:latin typeface="Arial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544413" y="2879343"/>
            <a:ext cx="1286466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hu-HU" altLang="hu-HU" sz="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hu-HU" altLang="hu-HU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0" y="1322839"/>
            <a:ext cx="896448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709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2697</TotalTime>
  <Words>908</Words>
  <Application>Microsoft Office PowerPoint</Application>
  <PresentationFormat>Diavetítés a képernyőre (4:3 oldalarány)</PresentationFormat>
  <Paragraphs>166</Paragraphs>
  <Slides>12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Office-téma</vt:lpstr>
      <vt:lpstr>TOP-5.1.2.-15-SB1-2016-00004  Mátészalka és térsége helyi  Foglalkoztatási paktum   </vt:lpstr>
      <vt:lpstr>Terület- és Településfejlesztési Operatív Program (TOP) keretében megvalósuló projektekről általánosságban </vt:lpstr>
      <vt:lpstr>TOP-5.1.2.-15  Foglalkoztatási együttműködések Mátészalka és térsége   </vt:lpstr>
      <vt:lpstr>TOP-5.1.2.-15  Foglalkoztatási együttműködések Mátészalka és térsége   </vt:lpstr>
      <vt:lpstr>TOP-5.1.2.-15  Foglalkoztatási együttműködések Mátészalka és térsége   </vt:lpstr>
      <vt:lpstr>TOP-5.1.2.-15  Foglalkoztatási együttműködések Mátészalka és térsége </vt:lpstr>
      <vt:lpstr>TOP-5.1.2.-15  Foglalkoztatási együttműködések Mátészalka és térsége </vt:lpstr>
      <vt:lpstr>TOP-5.1.2.-15  Foglalkoztatási együttműködések Mátészalka és térsége</vt:lpstr>
      <vt:lpstr>TOP-5.1.2.-15  Foglalkoztatási együttműködések Mátészalka és térsége</vt:lpstr>
      <vt:lpstr>TOP-5.1.2.-15  Foglalkoztatási együttműködések Mátészalka és térsége</vt:lpstr>
      <vt:lpstr>TOP-5.1.2.-15  Foglalkoztatási együttműködések Mátészalka és térsége</vt:lpstr>
      <vt:lpstr>KÖSZÖNÖM  A FIGYELMET!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Takácsné Enikő</cp:lastModifiedBy>
  <cp:revision>220</cp:revision>
  <cp:lastPrinted>2016-11-29T10:35:49Z</cp:lastPrinted>
  <dcterms:created xsi:type="dcterms:W3CDTF">2014-03-03T11:13:53Z</dcterms:created>
  <dcterms:modified xsi:type="dcterms:W3CDTF">2020-06-22T13:48:35Z</dcterms:modified>
</cp:coreProperties>
</file>